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7" r:id="rId3"/>
    <p:sldId id="286" r:id="rId4"/>
    <p:sldId id="258" r:id="rId5"/>
    <p:sldId id="311" r:id="rId6"/>
    <p:sldId id="300" r:id="rId7"/>
    <p:sldId id="278" r:id="rId8"/>
    <p:sldId id="312" r:id="rId9"/>
    <p:sldId id="290" r:id="rId10"/>
    <p:sldId id="313" r:id="rId11"/>
    <p:sldId id="289" r:id="rId12"/>
    <p:sldId id="314" r:id="rId13"/>
    <p:sldId id="284" r:id="rId14"/>
    <p:sldId id="265" r:id="rId15"/>
    <p:sldId id="285" r:id="rId16"/>
    <p:sldId id="291" r:id="rId17"/>
    <p:sldId id="292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FDD001-475F-4AF1-AEFC-78800D3D4D19}">
          <p14:sldIdLst>
            <p14:sldId id="256"/>
            <p14:sldId id="287"/>
            <p14:sldId id="286"/>
            <p14:sldId id="258"/>
            <p14:sldId id="311"/>
            <p14:sldId id="300"/>
            <p14:sldId id="278"/>
            <p14:sldId id="312"/>
            <p14:sldId id="290"/>
            <p14:sldId id="313"/>
            <p14:sldId id="289"/>
            <p14:sldId id="314"/>
            <p14:sldId id="284"/>
            <p14:sldId id="265"/>
            <p14:sldId id="285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35" autoAdjust="0"/>
  </p:normalViewPr>
  <p:slideViewPr>
    <p:cSldViewPr>
      <p:cViewPr varScale="1">
        <p:scale>
          <a:sx n="56" d="100"/>
          <a:sy n="56" d="100"/>
        </p:scale>
        <p:origin x="867" y="48"/>
      </p:cViewPr>
      <p:guideLst>
        <p:guide orient="horz" pos="2160"/>
        <p:guide pos="3216"/>
      </p:guideLst>
    </p:cSldViewPr>
  </p:slideViewPr>
  <p:notesTextViewPr>
    <p:cViewPr>
      <p:scale>
        <a:sx n="120" d="100"/>
        <a:sy n="120" d="100"/>
      </p:scale>
      <p:origin x="0" y="0"/>
    </p:cViewPr>
  </p:notesTextViewPr>
  <p:sorterViewPr>
    <p:cViewPr varScale="1">
      <p:scale>
        <a:sx n="1" d="1"/>
        <a:sy n="1" d="1"/>
      </p:scale>
      <p:origin x="0" y="-4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78B3-EDCE-4187-A1AE-28620314FA32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D8F9-CB37-49F0-8AF5-ACE59178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1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34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3D8F9-CB37-49F0-8AF5-ACE59178D0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5CFB-093C-42D2-B9D7-178C6A95244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4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3D8F9-CB37-49F0-8AF5-ACE59178D0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B1E08-976E-451D-97C5-3D69BA983FFE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5BC8-75F3-411B-AA7E-18F2517CF048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48D4-AED6-43DB-A0F8-CD4938D2549C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E893-3A38-428F-89AB-E97AD9CAA95E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6930-E356-4864-92C1-40AC7A5201A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EE53-8F27-4821-8161-190499C0D00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2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3975-99FA-4807-B1B4-A59DEFED898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752F-4922-4BAA-9C20-D4DAF4ED08B5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A633-E76F-4E07-A3AE-A7A784889AE2}" type="datetime1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5BDE-D72B-4A3A-925B-2A5C22F639AF}" type="datetime1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7B69-131B-4374-A9CC-0845A85B9B89}" type="datetime1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E60E-10B6-4F85-8F8E-D3A8141030E0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4A8BA-DEEC-47D2-87F9-8204232D7DB8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image" Target="../media/image1.im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kYTpLYHpPc" TargetMode="External"/><Relationship Id="rId4" Type="http://schemas.openxmlformats.org/officeDocument/2006/relationships/hyperlink" Target="https://www.youtube.com/watch?v=ukYTpLYHpPc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UaHtOznL-8" TargetMode="External"/><Relationship Id="rId4" Type="http://schemas.openxmlformats.org/officeDocument/2006/relationships/hyperlink" Target="https://www.youtube.com/watch?v=-UaHtOznL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Design Strategies 1: Combine Simpler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1.7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3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3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3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569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area-of-ring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simpler functions may include ones you write yourself.</a:t>
            </a:r>
          </a:p>
          <a:p>
            <a:r>
              <a:rPr lang="en-US" dirty="0"/>
              <a:t>Here’s an example: area-of-ring, which calls area-of-circle.</a:t>
            </a:r>
          </a:p>
          <a:p>
            <a:r>
              <a:rPr lang="en-US" dirty="0"/>
              <a:t>Both of these are defined by combining simpler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Video: area-of-ring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ukYTpLYHpP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5799" y="1676400"/>
            <a:ext cx="7992533" cy="449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1800" y="6301014"/>
            <a:ext cx="4419600" cy="42046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 should have used Real (or </a:t>
            </a:r>
            <a:r>
              <a:rPr lang="en-US" sz="1600" dirty="0" err="1"/>
              <a:t>NonNegReal</a:t>
            </a:r>
            <a:r>
              <a:rPr lang="en-US" sz="1600" dirty="0"/>
              <a:t>) here, too.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8611" y="6324600"/>
            <a:ext cx="13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YouTube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you write in a combination of simpler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Remember that the goal is to write beautiful programs.</a:t>
            </a:r>
          </a:p>
          <a:p>
            <a:r>
              <a:rPr lang="en-US" dirty="0"/>
              <a:t>You want your reader to understand what you’re doing immediately.</a:t>
            </a:r>
          </a:p>
          <a:p>
            <a:r>
              <a:rPr lang="en-US" dirty="0"/>
              <a:t>So just keep it simple.</a:t>
            </a:r>
          </a:p>
          <a:p>
            <a:r>
              <a:rPr lang="en-US" dirty="0"/>
              <a:t>We won’t have formal rules about this, but:</a:t>
            </a:r>
          </a:p>
          <a:p>
            <a:r>
              <a:rPr lang="en-US" dirty="0"/>
              <a:t>If the TA needs you to explain it, it’s not simple enough.</a:t>
            </a:r>
          </a:p>
          <a:p>
            <a:r>
              <a:rPr lang="en-US" dirty="0"/>
              <a:t>Anything with an </a:t>
            </a:r>
            <a:r>
              <a:rPr lang="en-US" b="1" dirty="0"/>
              <a:t>if</a:t>
            </a:r>
            <a:r>
              <a:rPr lang="en-US" dirty="0"/>
              <a:t> is probably not simple enough. </a:t>
            </a:r>
          </a:p>
          <a:p>
            <a:pPr lvl="1"/>
            <a:r>
              <a:rPr lang="en-US" dirty="0"/>
              <a:t>If you need an </a:t>
            </a:r>
            <a:r>
              <a:rPr lang="en-US" b="1" dirty="0"/>
              <a:t>if</a:t>
            </a:r>
            <a:r>
              <a:rPr lang="en-US" dirty="0"/>
              <a:t>, that’s a sign that you’re using a fancier design strategy.  We’ll talk about these very soon.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48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it short!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“Combining simpler functions” is for very short definitions only.</a:t>
            </a:r>
          </a:p>
          <a:p>
            <a:r>
              <a:rPr lang="en-US" dirty="0"/>
              <a:t>If you’re writing something complicated, that means one of two things:</a:t>
            </a:r>
          </a:p>
          <a:p>
            <a:pPr lvl="1"/>
            <a:r>
              <a:rPr lang="en-US" dirty="0"/>
              <a:t>You’re really using some more powerful design strategy (to be discussed)</a:t>
            </a:r>
          </a:p>
          <a:p>
            <a:pPr lvl="1"/>
            <a:r>
              <a:rPr lang="en-US" dirty="0"/>
              <a:t>Your function needs to be split into simpler parts.</a:t>
            </a:r>
          </a:p>
          <a:p>
            <a:pPr lvl="2"/>
            <a:r>
              <a:rPr lang="en-US" dirty="0"/>
              <a:t>If you have complicated stuff in your function you must have put it there for a reason.  Turn it into a separate function so you can explain and test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70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 you need to introduce new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function has pieces that can be given meaningful contracts and purpose statements, then break it up and use function composition.</a:t>
            </a:r>
          </a:p>
          <a:p>
            <a:r>
              <a:rPr lang="en-US" dirty="0"/>
              <a:t>Then apply the design recipe to design the pieces.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Bad Example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28599" y="1600200"/>
            <a:ext cx="5110844" cy="51212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ball-after-tick : Ball -&gt;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strategy: use template for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(define (ball-after-tick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(if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(and 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(&lt;= YUP (where b) YLO) 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(or (&lt;= (ball-x b) XWALL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 (+ (ball-x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b)))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(&gt;= (ball-x b) XWALL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(+ (ball-x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b)))))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(make-ball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(- (* 2 XWALL)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  (ball-x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(ball-y (straight b 1.))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(-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dx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  (ball-</a:t>
            </a:r>
            <a:r>
              <a:rPr lang="en-US" sz="2300" b="1" dirty="0" err="1">
                <a:latin typeface="Consolas" pitchFamily="49" charset="0"/>
                <a:cs typeface="Consolas" pitchFamily="49" charset="0"/>
              </a:rPr>
              <a:t>dy</a:t>
            </a:r>
            <a:r>
              <a:rPr lang="en-US" sz="2300" b="1" dirty="0">
                <a:latin typeface="Consolas" pitchFamily="49" charset="0"/>
                <a:cs typeface="Consolas" pitchFamily="49" charset="0"/>
              </a:rPr>
              <a:t> (straight b 1.)))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 (straight b 1.)))</a:t>
            </a:r>
          </a:p>
          <a:p>
            <a:pPr>
              <a:buNone/>
            </a:pPr>
            <a:r>
              <a:rPr lang="en-US" sz="2300" b="1" dirty="0"/>
              <a:t> </a:t>
            </a:r>
          </a:p>
          <a:p>
            <a:pPr>
              <a:buNone/>
            </a:pPr>
            <a:endParaRPr lang="en-US" sz="16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60472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ball-after-tick : Ball -&gt; Ball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;; strategy: combine simpler functions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(define (ball-after-tick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(if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(ball-would-hit-wall?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(ball-after-bounce b)</a:t>
            </a:r>
          </a:p>
          <a:p>
            <a:pPr>
              <a:buNone/>
            </a:pPr>
            <a:r>
              <a:rPr lang="en-US" sz="2300" b="1" dirty="0">
                <a:latin typeface="Consolas" pitchFamily="49" charset="0"/>
                <a:cs typeface="Consolas" pitchFamily="49" charset="0"/>
              </a:rPr>
              <a:t>    (ball-after-straight-travel b)))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49962" y="3560672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Here’s a pair of examples. Which do you think is clearer?  Which looks easier to debug? Which would you like to have to defend in front of a 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35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lesson, you’ve learned</a:t>
            </a:r>
          </a:p>
          <a:p>
            <a:pPr lvl="1"/>
            <a:r>
              <a:rPr lang="en-US" dirty="0"/>
              <a:t>How to use Function Composition to write a function definition.</a:t>
            </a:r>
          </a:p>
          <a:p>
            <a:pPr lvl="1"/>
            <a:r>
              <a:rPr lang="en-US" dirty="0"/>
              <a:t>When a function definition needs to be simplified by using help </a:t>
            </a:r>
            <a:r>
              <a:rPr lang="en-US"/>
              <a:t>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87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Study the files </a:t>
            </a:r>
          </a:p>
          <a:p>
            <a:r>
              <a:rPr lang="en-US" dirty="0"/>
              <a:t>If you have questions or comments about this lesson, post them on the discussion board.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0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 define short functions by composing existing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lesson, you will learn about Steps 4 and 5 of the design recipe:  Design Strategies and Function Definitions.</a:t>
            </a:r>
          </a:p>
          <a:p>
            <a:r>
              <a:rPr lang="en-US" dirty="0"/>
              <a:t>We will start with the simplest design strategy: Combine Simpler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8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are sets of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organize our programs as sets of </a:t>
            </a:r>
            <a:r>
              <a:rPr lang="en-US" i="1" dirty="0"/>
              <a:t>functions</a:t>
            </a:r>
            <a:r>
              <a:rPr lang="en-US" dirty="0"/>
              <a:t>.</a:t>
            </a:r>
          </a:p>
          <a:p>
            <a:r>
              <a:rPr lang="en-US" dirty="0"/>
              <a:t>A function takes an argument (or arguments) and returns a result.</a:t>
            </a:r>
          </a:p>
          <a:p>
            <a:r>
              <a:rPr lang="en-US" dirty="0"/>
              <a:t>The contract says what kind of data the argument and result are.</a:t>
            </a:r>
          </a:p>
          <a:p>
            <a:r>
              <a:rPr lang="en-US" dirty="0"/>
              <a:t>Purpose statement describes how the result depends on the argument.</a:t>
            </a:r>
          </a:p>
          <a:p>
            <a:r>
              <a:rPr lang="en-US" dirty="0"/>
              <a:t>The design strategy is a short description of how to get from the purpose statement to the code.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1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Program Design Strategies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124555"/>
              </p:ext>
            </p:extLst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Design 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Combine</a:t>
                      </a:r>
                      <a:r>
                        <a:rPr lang="en-US" sz="3200" baseline="0" dirty="0"/>
                        <a:t> simpler functions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</a:t>
                      </a:r>
                      <a:r>
                        <a:rPr lang="en-US" sz="3200" baseline="0" dirty="0"/>
                        <a:t> Use template for &lt;data </a:t>
                      </a:r>
                      <a:r>
                        <a:rPr lang="en-US" sz="3200" baseline="0" dirty="0" err="1"/>
                        <a:t>def</a:t>
                      </a:r>
                      <a:r>
                        <a:rPr lang="en-US" sz="3200" baseline="0" dirty="0"/>
                        <a:t>&gt; on &lt;</a:t>
                      </a:r>
                      <a:r>
                        <a:rPr lang="en-US" sz="3200" baseline="0" dirty="0" err="1"/>
                        <a:t>vble</a:t>
                      </a:r>
                      <a:r>
                        <a:rPr lang="en-US" sz="3200" baseline="0" dirty="0"/>
                        <a:t>&gt;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 Divide into cases on &lt;condition&gt;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Use HOF &lt;</a:t>
                      </a:r>
                      <a:r>
                        <a:rPr lang="en-US" sz="3200" dirty="0" err="1"/>
                        <a:t>mapfn</a:t>
                      </a:r>
                      <a:r>
                        <a:rPr lang="en-US" sz="3200" dirty="0"/>
                        <a:t>&gt; on &lt;</a:t>
                      </a:r>
                      <a:r>
                        <a:rPr lang="en-US" sz="3200" dirty="0" err="1"/>
                        <a:t>vble</a:t>
                      </a:r>
                      <a:r>
                        <a:rPr lang="en-US" sz="3200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Call a more general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2284" y="2209800"/>
            <a:ext cx="5110316" cy="506845"/>
          </a:xfrm>
          <a:prstGeom prst="roundRect">
            <a:avLst>
              <a:gd name="adj" fmla="val 4685"/>
            </a:avLst>
          </a:prstGeom>
          <a:noFill/>
          <a:ln w="5715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Let's see where we 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841257"/>
              </p:ext>
            </p:extLst>
          </p:nvPr>
        </p:nvGraphicFramePr>
        <p:xfrm>
          <a:off x="4343400" y="3048000"/>
          <a:ext cx="2057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46">
                <a:tc>
                  <a:txBody>
                    <a:bodyPr/>
                    <a:lstStyle/>
                    <a:p>
                      <a:r>
                        <a:rPr lang="en-US" sz="1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r>
                        <a:rPr lang="en-US" sz="1200" baseline="0" dirty="0"/>
                        <a:t> Examples and Tests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/>
                        <a:t>6. Program</a:t>
                      </a:r>
                      <a:r>
                        <a:rPr lang="en-US" sz="1200" baseline="0" dirty="0"/>
                        <a:t> Review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3810000" y="30480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968442"/>
              </p:ext>
            </p:extLst>
          </p:nvPr>
        </p:nvGraphicFramePr>
        <p:xfrm>
          <a:off x="493986" y="1483272"/>
          <a:ext cx="3352800" cy="262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2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 Six Principles of this 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/>
                        <a:t>1. Programming is a People Discipline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923">
                <a:tc>
                  <a:txBody>
                    <a:bodyPr/>
                    <a:lstStyle/>
                    <a:p>
                      <a:r>
                        <a:rPr lang="en-US" sz="1200" dirty="0"/>
                        <a:t>2. Represent Information as Data; Interpret Data as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3.</a:t>
                      </a:r>
                      <a:r>
                        <a:rPr lang="en-US" sz="1200" baseline="0" dirty="0"/>
                        <a:t> Programs should consist of functions and methods that consume and produce values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/>
                        <a:t>4. Design Functions</a:t>
                      </a:r>
                      <a:r>
                        <a:rPr lang="en-US" sz="1200" baseline="0" dirty="0"/>
                        <a:t> Systematically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/>
                        <a:t>5. Design Systems Iteratively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923">
                <a:tc>
                  <a:txBody>
                    <a:bodyPr/>
                    <a:lstStyle/>
                    <a:p>
                      <a:r>
                        <a:rPr lang="en-US" sz="1200" dirty="0"/>
                        <a:t>6. Pass values when you can, share state only when you must.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38145" y="2398100"/>
            <a:ext cx="3058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Programs are sets of Functions</a:t>
            </a:r>
          </a:p>
        </p:txBody>
      </p:sp>
      <p:sp>
        <p:nvSpPr>
          <p:cNvPr id="14" name="Right Arrow 13"/>
          <p:cNvSpPr/>
          <p:nvPr/>
        </p:nvSpPr>
        <p:spPr>
          <a:xfrm rot="20596810">
            <a:off x="3810000" y="2555699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961664"/>
              </p:ext>
            </p:extLst>
          </p:nvPr>
        </p:nvGraphicFramePr>
        <p:xfrm>
          <a:off x="6781800" y="4344670"/>
          <a:ext cx="22098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Design 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/>
                        <a:t>1. Combine</a:t>
                      </a:r>
                      <a:r>
                        <a:rPr lang="en-US" sz="1200" baseline="0" dirty="0"/>
                        <a:t> simpler functions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</a:t>
                      </a:r>
                      <a:r>
                        <a:rPr 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Use template for &lt;data </a:t>
                      </a:r>
                      <a:r>
                        <a:rPr lang="en-US" sz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def</a:t>
                      </a:r>
                      <a:r>
                        <a:rPr 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 on &lt;</a:t>
                      </a:r>
                      <a:r>
                        <a:rPr lang="en-US" sz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vble</a:t>
                      </a:r>
                      <a:r>
                        <a:rPr 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 Divide into cases on &lt;condition&gt;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 Use HOF &lt;</a:t>
                      </a:r>
                      <a:r>
                        <a:rPr lang="en-US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mapfn</a:t>
                      </a: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 on &lt;</a:t>
                      </a:r>
                      <a:r>
                        <a:rPr lang="en-US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vble</a:t>
                      </a: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 Call a more general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>
            <a:off x="6400800" y="4357382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5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Strategy #1: Combine Simpler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 desired function can be described as a combination of simpler functions.</a:t>
            </a:r>
          </a:p>
          <a:p>
            <a:r>
              <a:rPr lang="en-US" dirty="0"/>
              <a:t>This is what we did for </a:t>
            </a:r>
            <a:r>
              <a:rPr lang="en-US" b="1" dirty="0"/>
              <a:t>f2c</a:t>
            </a:r>
            <a:r>
              <a:rPr lang="en-US" dirty="0"/>
              <a:t>, where the simpler computations were just arithmetic.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1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 </a:t>
            </a:r>
            <a:r>
              <a:rPr lang="en-US" dirty="0" err="1"/>
              <a:t>velocity.rkt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the next slide, you’ll see a video of me defining a function using the strategy “Combine Simpler Functions”.</a:t>
            </a:r>
          </a:p>
          <a:p>
            <a:r>
              <a:rPr lang="en-US" dirty="0"/>
              <a:t>Observe how I followed the recipe:  the contract, purpose statement, examples and tests were written </a:t>
            </a:r>
            <a:r>
              <a:rPr lang="en-US" i="1" dirty="0"/>
              <a:t>before</a:t>
            </a:r>
            <a:r>
              <a:rPr lang="en-US" dirty="0"/>
              <a:t> the function definition.</a:t>
            </a:r>
          </a:p>
          <a:p>
            <a:r>
              <a:rPr lang="en-US" dirty="0"/>
              <a:t>Oops:</a:t>
            </a:r>
          </a:p>
          <a:p>
            <a:pPr lvl="1"/>
            <a:r>
              <a:rPr lang="en-US" dirty="0"/>
              <a:t>The contract should have said </a:t>
            </a:r>
            <a:r>
              <a:rPr lang="en-US" b="1" dirty="0"/>
              <a:t>Real</a:t>
            </a:r>
            <a:r>
              <a:rPr lang="en-US" dirty="0"/>
              <a:t>, not </a:t>
            </a:r>
            <a:r>
              <a:rPr lang="en-US" b="1" dirty="0"/>
              <a:t>Number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strategy should be “combine simpler functions” (we used to call this “function composition” but we decided to change it to a less fancy name. </a:t>
            </a:r>
            <a:r>
              <a:rPr lang="en-US" dirty="0">
                <a:sym typeface="Wingdings" panose="05000000000000000000" pitchFamily="2" charset="2"/>
              </a:rPr>
              <a:t>)</a:t>
            </a:r>
          </a:p>
          <a:p>
            <a:r>
              <a:rPr lang="en-US" dirty="0">
                <a:sym typeface="Wingdings" panose="05000000000000000000" pitchFamily="2" charset="2"/>
              </a:rPr>
              <a:t>The file is 01-4-velocity.rkt .</a:t>
            </a:r>
            <a:r>
              <a:rPr lang="en-US" dirty="0"/>
              <a:t> </a:t>
            </a:r>
          </a:p>
          <a:p>
            <a:pPr algn="r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3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Demo: </a:t>
            </a:r>
            <a:r>
              <a:rPr lang="en-US" dirty="0" err="1"/>
              <a:t>velocity.rkt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-UaHtOznL-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5799" y="1676400"/>
            <a:ext cx="7721600" cy="4343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0" y="6239817"/>
            <a:ext cx="5486400" cy="598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600" dirty="0"/>
              <a:t>Note: you should never use Number when you mean Integer, </a:t>
            </a:r>
            <a:r>
              <a:rPr lang="en-US" sz="1600" dirty="0" err="1"/>
              <a:t>NonNegInt</a:t>
            </a:r>
            <a:r>
              <a:rPr lang="en-US" sz="1600" dirty="0"/>
              <a:t>, or Real.  Here I should have used Real.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8611" y="6324600"/>
            <a:ext cx="13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YouTube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038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ef71fc5b11455b279bc1dbeba7f4c2110e29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  <a:tailEnd type="stealth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996</Words>
  <Application>Microsoft Office PowerPoint</Application>
  <PresentationFormat>On-screen Show (4:3)</PresentationFormat>
  <Paragraphs>140</Paragraphs>
  <Slides>17</Slides>
  <Notes>4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Consolas</vt:lpstr>
      <vt:lpstr>Helvetica Neue</vt:lpstr>
      <vt:lpstr>Wingdings</vt:lpstr>
      <vt:lpstr>Office Theme</vt:lpstr>
      <vt:lpstr>Design Strategies 1: Combine Simpler Functions</vt:lpstr>
      <vt:lpstr>Learning Objectives</vt:lpstr>
      <vt:lpstr>Introduction</vt:lpstr>
      <vt:lpstr>Programs are sets of Functions</vt:lpstr>
      <vt:lpstr>Typical Program Design Strategies</vt:lpstr>
      <vt:lpstr>Let's see where we are</vt:lpstr>
      <vt:lpstr>Design Strategy #1: Combine Simpler Functions</vt:lpstr>
      <vt:lpstr>Demo: velocity.rkt</vt:lpstr>
      <vt:lpstr>Demo: velocity.rkt</vt:lpstr>
      <vt:lpstr>Another example: area-of-ring</vt:lpstr>
      <vt:lpstr>Video: area-of-ring</vt:lpstr>
      <vt:lpstr>What can you write in a combination of simpler functions?</vt:lpstr>
      <vt:lpstr>Keep it short!</vt:lpstr>
      <vt:lpstr>When do you need to introduce new functions?</vt:lpstr>
      <vt:lpstr>Bad Example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Knowledge and Function Composition</dc:title>
  <dc:creator>wand</dc:creator>
  <cp:lastModifiedBy>Mitchell Wand</cp:lastModifiedBy>
  <cp:revision>88</cp:revision>
  <dcterms:created xsi:type="dcterms:W3CDTF">2006-08-16T00:00:00Z</dcterms:created>
  <dcterms:modified xsi:type="dcterms:W3CDTF">2016-07-26T03:47:30Z</dcterms:modified>
</cp:coreProperties>
</file>